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80" r:id="rId21"/>
    <p:sldId id="276" r:id="rId22"/>
    <p:sldId id="277" r:id="rId23"/>
    <p:sldId id="279" r:id="rId24"/>
    <p:sldId id="281" r:id="rId25"/>
    <p:sldId id="282" r:id="rId26"/>
    <p:sldId id="295" r:id="rId27"/>
    <p:sldId id="296" r:id="rId28"/>
    <p:sldId id="283" r:id="rId29"/>
    <p:sldId id="284" r:id="rId30"/>
    <p:sldId id="285" r:id="rId31"/>
    <p:sldId id="292" r:id="rId32"/>
    <p:sldId id="293" r:id="rId33"/>
    <p:sldId id="286" r:id="rId34"/>
    <p:sldId id="288" r:id="rId35"/>
    <p:sldId id="299" r:id="rId36"/>
    <p:sldId id="287" r:id="rId37"/>
    <p:sldId id="289" r:id="rId38"/>
    <p:sldId id="290" r:id="rId39"/>
    <p:sldId id="291" r:id="rId40"/>
    <p:sldId id="294" r:id="rId41"/>
    <p:sldId id="297" r:id="rId42"/>
    <p:sldId id="298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8A2E2-A829-4DFB-88FA-1A788F1FA765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EAAF0-A470-4192-86B4-821332E0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8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AC0013F-73D0-428B-840F-E6A9254BC992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20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52072-41B7-40F2-8D93-4E7732C5C319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D0A2E-A2C8-44E4-BFBF-13196D863556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0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3480-8409-42C4-8E13-66D23B4972A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1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33CE-4738-4B6F-BE4B-32D156C77C97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1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C58C-03D9-46C4-93AC-4A2C4BEE02CA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3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8F53-30A2-4CDF-84A1-24B9170DDE59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6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7B9D-3D75-47E8-B093-9A0F2F72F045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8F88-5979-4DBB-8563-4F32CD6F9627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7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22572DB-8A3D-4BE4-8BC3-89B2F169142F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9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9732D89F-3F8A-4FC5-917A-7426CB8D42B6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smtClean="0"/>
              <a:t>Kiran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27BD63D2-AB5A-48E8-91A7-007FF807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8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eveloper.android.com/reference/android/widget/RelativeLayou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70467"/>
            <a:ext cx="12191999" cy="3352800"/>
          </a:xfrm>
        </p:spPr>
        <p:txBody>
          <a:bodyPr/>
          <a:lstStyle/>
          <a:p>
            <a:pPr algn="ctr"/>
            <a:r>
              <a:rPr lang="en-US" dirty="0" smtClean="0"/>
              <a:t>Widgets and Layouts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342341"/>
            <a:ext cx="12191999" cy="673796"/>
          </a:xfrm>
        </p:spPr>
        <p:txBody>
          <a:bodyPr/>
          <a:lstStyle/>
          <a:p>
            <a:pPr algn="ctr"/>
            <a:r>
              <a:rPr lang="en-US" dirty="0" smtClean="0"/>
              <a:t>STW300CEM Android Applications Development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6DBC-B0E8-45B9-85CD-44343778B22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LinearLayout</a:t>
            </a:r>
            <a:r>
              <a:rPr lang="en-US" dirty="0" smtClean="0"/>
              <a:t> : Example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06" y="1889150"/>
            <a:ext cx="6974695" cy="2639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898" y="1568546"/>
            <a:ext cx="2060990" cy="38220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99089" y="2255591"/>
            <a:ext cx="4351340" cy="221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1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LinearLayout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 descr="https://developer.android.com/images/ui/sample-linearlay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527" y="1845010"/>
            <a:ext cx="2364142" cy="420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05" y="1588308"/>
            <a:ext cx="4737501" cy="485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Gravity : alignment direction that widgets are pulled.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op , bottom , left , right , center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Combine multiple with  </a:t>
            </a:r>
            <a:r>
              <a:rPr lang="en-US" b="1" dirty="0" smtClean="0"/>
              <a:t>|</a:t>
            </a:r>
            <a:r>
              <a:rPr lang="en-US" dirty="0" smtClean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Set gravity on the layout to adjust all widgets ;set </a:t>
            </a:r>
          </a:p>
          <a:p>
            <a:pPr marL="4572" lvl="1" indent="0">
              <a:buNone/>
            </a:pPr>
            <a:r>
              <a:rPr lang="en-US" b="1" dirty="0" smtClean="0"/>
              <a:t>     </a:t>
            </a:r>
            <a:r>
              <a:rPr lang="en-US" b="1" dirty="0" err="1" smtClean="0"/>
              <a:t>layout_gravity</a:t>
            </a:r>
            <a:r>
              <a:rPr lang="en-US" dirty="0" smtClean="0"/>
              <a:t> on an individual widget.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52" y="4035621"/>
            <a:ext cx="6820205" cy="2539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359830"/>
            <a:ext cx="2438400" cy="45165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4690" y="4566530"/>
            <a:ext cx="3929645" cy="20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5976042"/>
            <a:ext cx="3586942" cy="241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02971"/>
            <a:ext cx="10753725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Weight : relative element sizes by integers</a:t>
            </a:r>
          </a:p>
          <a:p>
            <a:pPr marL="4572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- Widget with weight k gets k/total fraction of total size.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7" y="3153528"/>
            <a:ext cx="5703105" cy="2298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560" y="2473234"/>
            <a:ext cx="1862251" cy="35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 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Content</a:t>
            </a:r>
            <a:r>
              <a:rPr lang="en-US" dirty="0" smtClean="0"/>
              <a:t> : size of widget itself.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Padding</a:t>
            </a:r>
            <a:r>
              <a:rPr lang="en-US" dirty="0" smtClean="0"/>
              <a:t> : artificial increase to widget size outside of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Border</a:t>
            </a:r>
            <a:r>
              <a:rPr lang="en-US" dirty="0" smtClean="0"/>
              <a:t> : outside padding , a line around edge of widget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Margin</a:t>
            </a:r>
            <a:r>
              <a:rPr lang="en-US" dirty="0" smtClean="0"/>
              <a:t> : invisible separation from neighboring widget.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74" y="3894772"/>
            <a:ext cx="3072800" cy="245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Sizing an individual widget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Width and height of a widget can be :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b="1" dirty="0" err="1" smtClean="0"/>
              <a:t>wrap_content</a:t>
            </a:r>
            <a:r>
              <a:rPr lang="en-US" dirty="0" smtClean="0"/>
              <a:t> :  exactly large enough to fit the widget’s content.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b="1" dirty="0" err="1" smtClean="0"/>
              <a:t>match_parent</a:t>
            </a:r>
            <a:r>
              <a:rPr lang="en-US" dirty="0" smtClean="0"/>
              <a:t> : as wide or tall as 100% of the screen or layout.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 smtClean="0"/>
              <a:t>A specified fixed width such as 64dp (not usually recommended)</a:t>
            </a:r>
          </a:p>
          <a:p>
            <a:pPr lvl="3" indent="-342900">
              <a:buFont typeface="Wingdings" panose="05000000000000000000" pitchFamily="2" charset="2"/>
              <a:buChar char="§"/>
            </a:pPr>
            <a:r>
              <a:rPr lang="en-US" b="1" dirty="0" err="1"/>
              <a:t>d</a:t>
            </a:r>
            <a:r>
              <a:rPr lang="en-US" b="1" dirty="0" err="1" smtClean="0"/>
              <a:t>p</a:t>
            </a:r>
            <a:r>
              <a:rPr lang="en-US" dirty="0" smtClean="0"/>
              <a:t> : device pixel ; </a:t>
            </a:r>
            <a:r>
              <a:rPr lang="en-US" b="1" dirty="0" smtClean="0"/>
              <a:t>dip</a:t>
            </a:r>
            <a:r>
              <a:rPr lang="en-US" dirty="0" smtClean="0"/>
              <a:t> : device-independent pixel ; </a:t>
            </a:r>
            <a:r>
              <a:rPr lang="en-US" b="1" dirty="0" err="1" smtClean="0"/>
              <a:t>sp</a:t>
            </a:r>
            <a:r>
              <a:rPr lang="en-US" dirty="0" smtClean="0"/>
              <a:t> : scaling pixels.</a:t>
            </a:r>
          </a:p>
          <a:p>
            <a:pPr marL="205740" lvl="2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46" y="4117931"/>
            <a:ext cx="5564341" cy="857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77" y="3914907"/>
            <a:ext cx="3772099" cy="21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9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1" dirty="0" smtClean="0"/>
              <a:t>Extra blank space outside widget.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set </a:t>
            </a:r>
            <a:r>
              <a:rPr lang="en-US" b="1" dirty="0" err="1" smtClean="0"/>
              <a:t>layout_margin</a:t>
            </a:r>
            <a:r>
              <a:rPr lang="en-US" dirty="0" smtClean="0"/>
              <a:t> to adjust all sides;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/>
              <a:t>l</a:t>
            </a:r>
            <a:r>
              <a:rPr lang="en-US" dirty="0" err="1" smtClean="0"/>
              <a:t>ayout_marginTop,Bottom,Left,Right</a:t>
            </a:r>
            <a:endParaRPr lang="en-US" dirty="0" smtClean="0"/>
          </a:p>
          <a:p>
            <a:pPr marL="0" lvl="2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0" y="3275362"/>
            <a:ext cx="6025997" cy="21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61" y="1913133"/>
            <a:ext cx="2577302" cy="328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1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i="1" dirty="0" smtClean="0"/>
              <a:t>Lays out widgets / views in lines of rows and cols.</a:t>
            </a:r>
          </a:p>
          <a:p>
            <a:pPr marL="0" indent="0" algn="ctr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Orientation attribute defines row/column order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Introduces in Android 4; replaces older </a:t>
            </a:r>
            <a:r>
              <a:rPr lang="en-US" b="1" dirty="0" err="1" smtClean="0"/>
              <a:t>TableLayout</a:t>
            </a:r>
            <a:r>
              <a:rPr lang="en-US" b="1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Each widget placed into “</a:t>
            </a:r>
            <a:r>
              <a:rPr lang="en-US" b="1" dirty="0" smtClean="0"/>
              <a:t>next</a:t>
            </a:r>
            <a:r>
              <a:rPr lang="en-US" dirty="0" smtClean="0"/>
              <a:t>” available row/column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unless given </a:t>
            </a:r>
            <a:r>
              <a:rPr lang="en-US" b="1" dirty="0" err="1" smtClean="0"/>
              <a:t>layout_row</a:t>
            </a:r>
            <a:r>
              <a:rPr lang="en-US" dirty="0" smtClean="0"/>
              <a:t> and </a:t>
            </a:r>
            <a:r>
              <a:rPr lang="en-US" b="1" dirty="0" err="1" smtClean="0"/>
              <a:t>layout_column</a:t>
            </a:r>
            <a:r>
              <a:rPr lang="en-US" dirty="0" smtClean="0"/>
              <a:t> attribute.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890" y="2340761"/>
            <a:ext cx="3249772" cy="37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GridLayout :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2520562"/>
            <a:ext cx="5108171" cy="24695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7224" y="6399542"/>
            <a:ext cx="4114800" cy="228600"/>
          </a:xfrm>
        </p:spPr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63" y="1919883"/>
            <a:ext cx="2192554" cy="40447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91541" y="2762668"/>
            <a:ext cx="2131819" cy="180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91541" y="2988148"/>
            <a:ext cx="2414452" cy="19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GridLayout : Exercise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89" y="1911053"/>
            <a:ext cx="2447833" cy="396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6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Widgets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31" y="1853422"/>
            <a:ext cx="8519657" cy="456122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5DEAE-D171-4B10-BC58-DFA93DFF38ED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24" y="-40239"/>
            <a:ext cx="10772775" cy="1658198"/>
          </a:xfrm>
        </p:spPr>
        <p:txBody>
          <a:bodyPr/>
          <a:lstStyle/>
          <a:p>
            <a:r>
              <a:rPr lang="en-US" dirty="0" smtClean="0"/>
              <a:t>GridLayout : Solution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4" y="1118229"/>
            <a:ext cx="5271560" cy="563278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46" y="1118228"/>
            <a:ext cx="4079186" cy="56327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7365" y="1892277"/>
            <a:ext cx="1550323" cy="169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7365" y="2061556"/>
            <a:ext cx="1783079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00B050"/>
                </a:solidFill>
              </a:rPr>
              <a:t>L</a:t>
            </a:r>
            <a:r>
              <a:rPr lang="en-US" b="1" i="1" dirty="0" smtClean="0">
                <a:solidFill>
                  <a:srgbClr val="00B050"/>
                </a:solidFill>
              </a:rPr>
              <a:t>ayout inside other layouts</a:t>
            </a:r>
            <a:r>
              <a:rPr lang="en-US" dirty="0" smtClean="0">
                <a:solidFill>
                  <a:srgbClr val="00B050"/>
                </a:solidFill>
              </a:rPr>
              <a:t>.</a:t>
            </a:r>
          </a:p>
          <a:p>
            <a:pPr marL="0" indent="0" algn="ctr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Used to produce more complicated layouts.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65" y="2485016"/>
            <a:ext cx="2496872" cy="4156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10" y="3515127"/>
            <a:ext cx="3101021" cy="2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6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Layout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Write the layout XML necessary to create the following app UI.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How many overall layouts are needed 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Which widget go into which layout 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915" y="2394065"/>
            <a:ext cx="2685011" cy="43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6" y="0"/>
            <a:ext cx="10772775" cy="1658198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6" y="1081380"/>
            <a:ext cx="4954841" cy="56602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24" y="1194816"/>
            <a:ext cx="4977244" cy="53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4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RelativeLayout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00B050"/>
                </a:solidFill>
              </a:rPr>
              <a:t>Intended to reduce the need for nested layouts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Each widget’s position and size are relative to each other views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relative </a:t>
            </a:r>
            <a:r>
              <a:rPr lang="en-US" sz="2000" dirty="0"/>
              <a:t>to “parent” ( the activity itself</a:t>
            </a:r>
            <a:r>
              <a:rPr lang="en-US" sz="2000" dirty="0" smtClean="0"/>
              <a:t>).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relative to other widgets/views.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x-positions of reference : left , right , center</a:t>
            </a:r>
            <a:r>
              <a:rPr lang="en-US" sz="20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y-positions of reference top , bottom , center.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lvl="4" indent="0">
              <a:buNone/>
            </a:pPr>
            <a:endParaRPr lang="en-US" dirty="0" smtClean="0"/>
          </a:p>
          <a:p>
            <a:pPr marL="0" lvl="4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75" y="2906510"/>
            <a:ext cx="5660967" cy="31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anchor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Properties of x/y relative to another widget: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Layout_below</a:t>
            </a:r>
            <a:r>
              <a:rPr lang="en-US" dirty="0" smtClean="0"/>
              <a:t> , </a:t>
            </a:r>
            <a:r>
              <a:rPr lang="en-US" dirty="0" err="1" smtClean="0"/>
              <a:t>above,toLeftOf,toRightOf</a:t>
            </a:r>
            <a:endParaRPr lang="en-US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Set these to the ID of another widget in the format “@id/</a:t>
            </a:r>
            <a:r>
              <a:rPr lang="en-US" dirty="0" smtClean="0">
                <a:solidFill>
                  <a:srgbClr val="00B050"/>
                </a:solidFill>
              </a:rPr>
              <a:t>ID</a:t>
            </a:r>
            <a:r>
              <a:rPr lang="en-US" dirty="0" smtClean="0"/>
              <a:t>”  ( the given widget must have ID for this to work)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Properties for x/y relative to layout container (the activity) 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 smtClean="0"/>
              <a:t>Layout_alignParentTop,Bottom,Left,Right</a:t>
            </a:r>
            <a:endParaRPr lang="en-US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Set these flags to a Boolean value of “true” to enable them.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 smtClean="0"/>
              <a:t>Layout_centerHorizontal,Vertical,InParent</a:t>
            </a:r>
            <a:endParaRPr lang="en-US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Set these flags to “true” to center the control within its parent in a dimension</a:t>
            </a:r>
          </a:p>
          <a:p>
            <a:pPr marL="0" lvl="3" indent="0">
              <a:buNone/>
            </a:pPr>
            <a:endParaRPr lang="en-US" dirty="0"/>
          </a:p>
          <a:p>
            <a:pPr marL="0" lvl="3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Constraint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6046361" cy="376618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ConstraintLayout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allows you to create large and complex layouts with a flat view hierarchy (no nested view groups). It's similar to</a:t>
            </a:r>
            <a:r>
              <a:rPr lang="en-US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RelativeLayout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that all views are laid out according to relationships between sibling views and the parent layout, but it's more flexible than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RelativeLayout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easier to use with Android Studio's Layout Editor.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26</a:t>
            </a:fld>
            <a:endParaRPr lang="en-US"/>
          </a:p>
        </p:txBody>
      </p:sp>
      <p:pic>
        <p:nvPicPr>
          <p:cNvPr id="6" name="Google Shape;3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626" y="1461930"/>
            <a:ext cx="3711134" cy="19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626" y="3669171"/>
            <a:ext cx="3711134" cy="1956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02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Constraint Layout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27</a:t>
            </a:fld>
            <a:endParaRPr lang="en-US"/>
          </a:p>
        </p:txBody>
      </p:sp>
      <p:pic>
        <p:nvPicPr>
          <p:cNvPr id="6" name="Google Shape;35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9848" y="2015497"/>
            <a:ext cx="5402038" cy="4625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57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EditText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i="1" dirty="0" smtClean="0">
                <a:solidFill>
                  <a:srgbClr val="00B050"/>
                </a:solidFill>
              </a:rPr>
              <a:t>An editable text input box </a:t>
            </a:r>
            <a:endParaRPr lang="en-US" b="1" i="1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37" y="2475130"/>
            <a:ext cx="7343226" cy="2389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37" y="5045916"/>
            <a:ext cx="5357552" cy="906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76" y="2335157"/>
            <a:ext cx="2266667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5" y="1612669"/>
            <a:ext cx="5413118" cy="524533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54" y="1945178"/>
            <a:ext cx="2418024" cy="46958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7264" y="3550695"/>
            <a:ext cx="2414453" cy="178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3285" y="4842747"/>
            <a:ext cx="2414453" cy="178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6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00B050"/>
                </a:solidFill>
              </a:rPr>
              <a:t>A clickable widget with a text label.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22" y="1822199"/>
            <a:ext cx="2383702" cy="4206240"/>
          </a:xfrm>
          <a:prstGeom prst="rect">
            <a:avLst/>
          </a:prstGeom>
        </p:spPr>
      </p:pic>
      <p:pic>
        <p:nvPicPr>
          <p:cNvPr id="1026" name="Picture 2" descr="https://developer.android.com/images/ui/button-typ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26" y="4087046"/>
            <a:ext cx="2286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CFBB5-68B3-49C6-BD54-BE47E62595DE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2" y="2651034"/>
            <a:ext cx="6231256" cy="1124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2" y="4959154"/>
            <a:ext cx="6231256" cy="12587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3748492"/>
            <a:ext cx="1931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</a:rPr>
              <a:t>Key attributes in XML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0122" y="4478350"/>
            <a:ext cx="997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</a:rPr>
              <a:t>Java Code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Code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0" y="1826783"/>
            <a:ext cx="2235749" cy="474814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30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402" y="989214"/>
            <a:ext cx="2483488" cy="50072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95" y="1826783"/>
            <a:ext cx="7069807" cy="416964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9750830" y="5253644"/>
            <a:ext cx="615142" cy="141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13016" y="5165537"/>
            <a:ext cx="5157653" cy="154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Android </a:t>
            </a:r>
            <a:r>
              <a:rPr lang="en-US" sz="2000" dirty="0"/>
              <a:t>Toast can be used to display information for the short period of time.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A </a:t>
            </a:r>
            <a:r>
              <a:rPr lang="en-US" sz="2000" dirty="0"/>
              <a:t>toast contains message to be displayed quickly and disappears after sometime.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android.widget.Toast</a:t>
            </a:r>
            <a:r>
              <a:rPr lang="en-US" sz="2000" dirty="0"/>
              <a:t> class is the subclass of </a:t>
            </a:r>
            <a:r>
              <a:rPr lang="en-US" sz="2000" dirty="0" err="1"/>
              <a:t>java.lang.Object</a:t>
            </a:r>
            <a:r>
              <a:rPr lang="en-US" sz="2000" dirty="0"/>
              <a:t> class.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You can also create custom toast as well for example toast displaying </a:t>
            </a:r>
            <a:r>
              <a:rPr lang="en-US" sz="2000" dirty="0" smtClean="0"/>
              <a:t>image.</a:t>
            </a:r>
          </a:p>
          <a:p>
            <a:pPr marL="0" indent="0">
              <a:buNone/>
            </a:pPr>
            <a:r>
              <a:rPr lang="en-US" sz="2000" dirty="0" smtClean="0"/>
              <a:t>You </a:t>
            </a:r>
            <a:r>
              <a:rPr lang="en-US" sz="2000" dirty="0"/>
              <a:t>can visit </a:t>
            </a:r>
            <a:r>
              <a:rPr lang="en-US" sz="2000" dirty="0" smtClean="0"/>
              <a:t>next </a:t>
            </a:r>
            <a:r>
              <a:rPr lang="en-US" sz="2000" dirty="0"/>
              <a:t>page to see the code for custom toast.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6656" y="6404906"/>
            <a:ext cx="4114800" cy="228600"/>
          </a:xfrm>
        </p:spPr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17" y="854151"/>
            <a:ext cx="2415599" cy="5022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6" y="4306657"/>
            <a:ext cx="4829849" cy="342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6" y="4870352"/>
            <a:ext cx="8742366" cy="476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6" y="5717297"/>
            <a:ext cx="8869013" cy="2762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48939" y="5357736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739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your Toast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35" y="608918"/>
            <a:ext cx="2626590" cy="526749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" y="4627002"/>
            <a:ext cx="8514358" cy="724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421" y="2339163"/>
            <a:ext cx="88289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standard toast notification appears near the bottom of the screen, centered horizontally.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change this position with the </a:t>
            </a:r>
            <a:r>
              <a:rPr lang="en-US" dirty="0" smtClean="0"/>
              <a:t>							    method. </a:t>
            </a:r>
            <a:r>
              <a:rPr lang="en-US" dirty="0"/>
              <a:t>This </a:t>
            </a:r>
            <a:r>
              <a:rPr lang="en-US" dirty="0" smtClean="0"/>
              <a:t>accepts</a:t>
            </a:r>
          </a:p>
          <a:p>
            <a:r>
              <a:rPr lang="en-US" dirty="0" smtClean="0"/>
              <a:t>three</a:t>
            </a:r>
            <a:r>
              <a:rPr lang="en-US" dirty="0"/>
              <a:t> </a:t>
            </a:r>
            <a:r>
              <a:rPr lang="en-US" dirty="0" smtClean="0"/>
              <a:t>parameters :</a:t>
            </a:r>
          </a:p>
          <a:p>
            <a:pPr marL="342900" indent="-342900">
              <a:buAutoNum type="arabicPeriod"/>
            </a:pPr>
            <a:r>
              <a:rPr lang="en-US" dirty="0" smtClean="0"/>
              <a:t>a Gravity constant.</a:t>
            </a:r>
          </a:p>
          <a:p>
            <a:pPr marL="342900" indent="-342900">
              <a:buAutoNum type="arabicPeriod"/>
            </a:pPr>
            <a:r>
              <a:rPr lang="en-US" dirty="0" smtClean="0"/>
              <a:t>an x-position offset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a</a:t>
            </a:r>
            <a:r>
              <a:rPr lang="en-US" dirty="0" smtClean="0"/>
              <a:t>n y-position </a:t>
            </a:r>
            <a:r>
              <a:rPr lang="en-US" dirty="0"/>
              <a:t>offset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69" y="2680307"/>
            <a:ext cx="3096057" cy="2667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7879" y="5029831"/>
            <a:ext cx="6047982" cy="222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2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Event Using Interface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63" y="1599348"/>
            <a:ext cx="6665841" cy="51189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90952" y="1624287"/>
            <a:ext cx="2115194" cy="171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10345" y="4164677"/>
            <a:ext cx="2115194" cy="171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in </a:t>
            </a:r>
            <a:r>
              <a:rPr lang="en-US" dirty="0" err="1" smtClean="0"/>
              <a:t>EditText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0" y="4136199"/>
            <a:ext cx="9051418" cy="2295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471" y="499533"/>
            <a:ext cx="2496311" cy="48340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76350" y="4680237"/>
            <a:ext cx="1376843" cy="171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03" y="1597391"/>
            <a:ext cx="6501101" cy="2520348"/>
          </a:xfrm>
        </p:spPr>
      </p:pic>
      <p:sp>
        <p:nvSpPr>
          <p:cNvPr id="13" name="Rectangle 12"/>
          <p:cNvSpPr/>
          <p:nvPr/>
        </p:nvSpPr>
        <p:spPr>
          <a:xfrm>
            <a:off x="1176350" y="1986468"/>
            <a:ext cx="5011799" cy="171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1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ScrollView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i="1" dirty="0" smtClean="0">
                <a:solidFill>
                  <a:srgbClr val="00B050"/>
                </a:solidFill>
              </a:rPr>
              <a:t>A container with scrollbars around anther widget or container</a:t>
            </a:r>
            <a:endParaRPr lang="en-US" b="1" i="1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3" y="2569029"/>
            <a:ext cx="2447394" cy="4288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194" y="2569029"/>
            <a:ext cx="2433364" cy="4245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29" y="3027547"/>
            <a:ext cx="5540080" cy="19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RadioButton and RadioButton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Radio buttons allow the user to select one option from a set.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You </a:t>
            </a:r>
            <a:r>
              <a:rPr lang="en-US" sz="1800" dirty="0"/>
              <a:t>should use radio buttons for optional sets that are mutually exclusive if you think that the user needs to see all available options side-by-side. If it's not necessary to show all options side-by-side, use </a:t>
            </a:r>
            <a:r>
              <a:rPr lang="en-US" sz="1800" dirty="0" smtClean="0"/>
              <a:t>a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rgbClr val="00B050"/>
                </a:solidFill>
              </a:rPr>
              <a:t>spinner</a:t>
            </a:r>
            <a:r>
              <a:rPr lang="en-US" sz="1800" dirty="0"/>
              <a:t> instead</a:t>
            </a:r>
            <a:r>
              <a:rPr lang="en-US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To create </a:t>
            </a:r>
            <a:r>
              <a:rPr lang="en-US" sz="1800" dirty="0"/>
              <a:t>each radio button option, create </a:t>
            </a:r>
            <a:r>
              <a:rPr lang="en-US" sz="1800" dirty="0" smtClean="0"/>
              <a:t>a Radio button in </a:t>
            </a:r>
            <a:r>
              <a:rPr lang="en-US" sz="1800" dirty="0"/>
              <a:t>your layout.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However</a:t>
            </a:r>
            <a:r>
              <a:rPr lang="en-US" sz="1800" dirty="0"/>
              <a:t>, because radio buttons are </a:t>
            </a:r>
            <a:r>
              <a:rPr lang="en-US" sz="1800" dirty="0" smtClean="0"/>
              <a:t>mutually </a:t>
            </a:r>
            <a:r>
              <a:rPr lang="en-US" sz="1800" dirty="0"/>
              <a:t>exclusive, you must group them together inside </a:t>
            </a:r>
            <a:r>
              <a:rPr lang="en-US" sz="1800" dirty="0" smtClean="0"/>
              <a:t>a </a:t>
            </a:r>
            <a:r>
              <a:rPr lang="en-US" sz="1800" b="1" dirty="0" err="1" smtClean="0">
                <a:solidFill>
                  <a:srgbClr val="00B050"/>
                </a:solidFill>
              </a:rPr>
              <a:t>RadioGroup</a:t>
            </a:r>
            <a:r>
              <a:rPr lang="en-US" sz="1800" b="1" dirty="0" smtClean="0">
                <a:solidFill>
                  <a:srgbClr val="00B050"/>
                </a:solidFill>
              </a:rPr>
              <a:t>. </a:t>
            </a:r>
            <a:r>
              <a:rPr lang="en-US" sz="1800" dirty="0"/>
              <a:t>By grouping them together, the system ensures that only one radio button can be selected at a time.</a:t>
            </a: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81" y="3032553"/>
            <a:ext cx="3024881" cy="76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RadioButton :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42" y="1720560"/>
            <a:ext cx="2666073" cy="49751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2" y="1641415"/>
            <a:ext cx="2933404" cy="51334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7155" y="3549706"/>
            <a:ext cx="744580" cy="174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7365" y="3969945"/>
            <a:ext cx="900942" cy="144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RadioButton : Java code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27" y="1570788"/>
            <a:ext cx="6488533" cy="528721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40" y="1986962"/>
            <a:ext cx="7178040" cy="34163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1218" y="3573095"/>
            <a:ext cx="1427480" cy="184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10" y="1205028"/>
            <a:ext cx="2840832" cy="50220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7" y="2011680"/>
            <a:ext cx="6734338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A TextView displays text to the user and optionally allows them to edit it.</a:t>
            </a:r>
            <a:r>
              <a:rPr lang="en-US" dirty="0"/>
              <a:t>  A TextView is a complete text editor, however the basic class is configured to not allow editing.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40D8-4AE4-4836-BD07-25CB808F5E7B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1" y="3669878"/>
            <a:ext cx="7353381" cy="587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4485" y="4256974"/>
            <a:ext cx="1931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</a:rPr>
              <a:t>Key attributes in XML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2050" name="Picture 2" descr="Image result for textview in andro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926" y="1691862"/>
            <a:ext cx="2520562" cy="434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1" y="5571569"/>
            <a:ext cx="5915851" cy="3048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01135" y="5233015"/>
            <a:ext cx="997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</a:rPr>
              <a:t>Java Code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2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</a:rPr>
              <a:t>ImageView</a:t>
            </a:r>
            <a:r>
              <a:rPr lang="en-US" b="1" i="1" dirty="0" smtClean="0">
                <a:solidFill>
                  <a:srgbClr val="00B050"/>
                </a:solidFill>
              </a:rPr>
              <a:t> is used </a:t>
            </a:r>
            <a:r>
              <a:rPr lang="en-US" b="1" i="1" dirty="0">
                <a:solidFill>
                  <a:srgbClr val="00B050"/>
                </a:solidFill>
              </a:rPr>
              <a:t>to display an image file in application</a:t>
            </a:r>
            <a:r>
              <a:rPr lang="en-US" b="1" i="1" dirty="0" smtClean="0">
                <a:solidFill>
                  <a:srgbClr val="00B050"/>
                </a:solidFill>
              </a:rPr>
              <a:t>.</a:t>
            </a:r>
          </a:p>
          <a:p>
            <a:endParaRPr lang="en-US" b="1" i="1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3" y="2553597"/>
            <a:ext cx="9234054" cy="1958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3" y="4626821"/>
            <a:ext cx="9148043" cy="10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4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50" y="1123089"/>
            <a:ext cx="2725453" cy="49519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59" y="1161176"/>
            <a:ext cx="2850127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18" y="1645603"/>
            <a:ext cx="3496779" cy="479861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01" y="730012"/>
            <a:ext cx="7813411" cy="3339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78" y="4044908"/>
            <a:ext cx="4933119" cy="27959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98655" y="4830141"/>
            <a:ext cx="3375378" cy="151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33638" y="5445221"/>
            <a:ext cx="3375377" cy="167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90092" y="6066193"/>
            <a:ext cx="3375378" cy="138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the project directory structure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00B050"/>
                </a:solidFill>
              </a:rPr>
              <a:t>res/type/</a:t>
            </a:r>
            <a:r>
              <a:rPr lang="en-US" i="1" dirty="0" err="1" smtClean="0">
                <a:solidFill>
                  <a:srgbClr val="00B050"/>
                </a:solidFill>
              </a:rPr>
              <a:t>name.extension</a:t>
            </a:r>
            <a:endParaRPr lang="en-US" i="1" dirty="0" smtClean="0">
              <a:solidFill>
                <a:srgbClr val="00B05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Example : res/</a:t>
            </a:r>
            <a:r>
              <a:rPr lang="en-US" i="1" dirty="0" err="1" smtClean="0">
                <a:solidFill>
                  <a:schemeClr val="tx1"/>
                </a:solidFill>
              </a:rPr>
              <a:t>drawable</a:t>
            </a:r>
            <a:r>
              <a:rPr lang="en-US" i="1" dirty="0" smtClean="0">
                <a:solidFill>
                  <a:schemeClr val="tx1"/>
                </a:solidFill>
              </a:rPr>
              <a:t>/Pikachu.png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Referring to a resource , in the XML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@type/name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Example : @</a:t>
            </a:r>
            <a:r>
              <a:rPr lang="en-US" dirty="0" err="1" smtClean="0">
                <a:solidFill>
                  <a:schemeClr val="tx1"/>
                </a:solidFill>
              </a:rPr>
              <a:t>drawable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pikachu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Referring to a resource ID , in the java 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R.type.name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Example : </a:t>
            </a:r>
            <a:r>
              <a:rPr lang="en-US" dirty="0" err="1" smtClean="0">
                <a:solidFill>
                  <a:schemeClr val="tx1"/>
                </a:solidFill>
              </a:rPr>
              <a:t>R.Drawable.pikachu</a:t>
            </a:r>
            <a:r>
              <a:rPr lang="en-US" dirty="0" smtClean="0">
                <a:solidFill>
                  <a:schemeClr val="tx1"/>
                </a:solidFill>
              </a:rPr>
              <a:t> 	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71" y="1896199"/>
            <a:ext cx="1639196" cy="15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ImageButton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4766698"/>
            <a:ext cx="6079067" cy="139458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234" y="4766698"/>
            <a:ext cx="2728032" cy="171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0667" y="2230332"/>
            <a:ext cx="369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B050"/>
                </a:solidFill>
              </a:rPr>
              <a:t>A clickable widget with an image label</a:t>
            </a:r>
            <a:endParaRPr lang="en-US" b="1" i="1" dirty="0">
              <a:solidFill>
                <a:srgbClr val="00B05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558" y="2684463"/>
            <a:ext cx="7130988" cy="18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1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Sizing and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84632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How does the programmer specify where each component appear, how big each component should be , etc.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Absolute positioning </a:t>
            </a:r>
            <a:r>
              <a:rPr lang="en-US" dirty="0" smtClean="0"/>
              <a:t>(C++ , C# , others) :</a:t>
            </a:r>
          </a:p>
          <a:p>
            <a:pPr marL="0" lvl="2" indent="0">
              <a:buNone/>
            </a:pPr>
            <a:r>
              <a:rPr lang="en-US" dirty="0" smtClean="0"/>
              <a:t>	- </a:t>
            </a:r>
            <a:r>
              <a:rPr lang="en-US" i="0" dirty="0" smtClean="0"/>
              <a:t>Programmer specify where the component will appear.</a:t>
            </a:r>
          </a:p>
          <a:p>
            <a:pPr marL="0" lvl="2" indent="0">
              <a:buNone/>
            </a:pPr>
            <a:r>
              <a:rPr lang="en-US" i="0" dirty="0"/>
              <a:t>	</a:t>
            </a:r>
            <a:r>
              <a:rPr lang="en-US" i="0" dirty="0" smtClean="0"/>
              <a:t>- “Put this button at (x=15,y=20) and make it 70 X 30 </a:t>
            </a:r>
            <a:r>
              <a:rPr lang="en-US" i="0" dirty="0" err="1" smtClean="0"/>
              <a:t>px</a:t>
            </a:r>
            <a:r>
              <a:rPr lang="en-US" i="0" dirty="0" smtClean="0"/>
              <a:t> in size”.</a:t>
            </a:r>
          </a:p>
          <a:p>
            <a:pPr marL="0" lvl="2" indent="0">
              <a:buNone/>
            </a:pPr>
            <a:endParaRPr lang="en-US" i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Layout managers </a:t>
            </a:r>
            <a:r>
              <a:rPr lang="en-US" dirty="0" smtClean="0"/>
              <a:t>(Java, Android) :</a:t>
            </a:r>
          </a:p>
          <a:p>
            <a:pPr marL="4572" lvl="1" indent="0">
              <a:buNone/>
            </a:pPr>
            <a:r>
              <a:rPr lang="en-US" dirty="0" smtClean="0"/>
              <a:t>	- </a:t>
            </a:r>
            <a:r>
              <a:rPr lang="en-US" sz="2000" dirty="0" smtClean="0"/>
              <a:t>Objects that decide where to position each component based on some general rules or 	criteria.</a:t>
            </a:r>
          </a:p>
          <a:p>
            <a:pPr marL="4572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“ Put these four buttons into 2 X 2 grid and put these text boxes in a horizontal flow in south 	part of the app”</a:t>
            </a:r>
          </a:p>
          <a:p>
            <a:pPr marL="4572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More flexible and general; works better with a variety of device.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074E-9E2F-4966-B872-B95CA49D59EE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7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ViewGroup as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sz="2600" dirty="0" smtClean="0"/>
              <a:t>ViewGroup </a:t>
            </a:r>
            <a:r>
              <a:rPr lang="en-US" sz="2600" dirty="0"/>
              <a:t>superclass represent containers of </a:t>
            </a:r>
            <a:r>
              <a:rPr lang="en-US" sz="2600" dirty="0" smtClean="0"/>
              <a:t>views </a:t>
            </a:r>
          </a:p>
          <a:p>
            <a:pPr marL="0" lvl="1" indent="-475488">
              <a:buNone/>
            </a:pPr>
            <a:r>
              <a:rPr lang="en-US" dirty="0" smtClean="0"/>
              <a:t>	- layouts </a:t>
            </a:r>
            <a:r>
              <a:rPr lang="en-US" dirty="0"/>
              <a:t>are described in </a:t>
            </a:r>
            <a:r>
              <a:rPr lang="en-US" b="1" dirty="0"/>
              <a:t>XML</a:t>
            </a:r>
            <a:r>
              <a:rPr lang="en-US" dirty="0"/>
              <a:t> and mirrored in java code.</a:t>
            </a:r>
          </a:p>
          <a:p>
            <a:pPr marL="0" lvl="2" indent="-274320">
              <a:buNone/>
            </a:pPr>
            <a:r>
              <a:rPr lang="en-US" sz="2400" i="0" dirty="0"/>
              <a:t>	- Android provides several pre-existing layout managers; you can define your own </a:t>
            </a:r>
            <a:r>
              <a:rPr lang="en-US" sz="2400" b="1" i="0" dirty="0"/>
              <a:t>custom </a:t>
            </a:r>
            <a:r>
              <a:rPr lang="en-US" sz="2400" b="1" i="0" dirty="0" smtClean="0"/>
              <a:t>		layouts</a:t>
            </a:r>
            <a:r>
              <a:rPr lang="en-US" sz="2400" i="0" dirty="0" smtClean="0"/>
              <a:t> if needed</a:t>
            </a:r>
            <a:r>
              <a:rPr lang="en-US" sz="2400" i="0" dirty="0"/>
              <a:t>.</a:t>
            </a:r>
          </a:p>
          <a:p>
            <a:pPr marL="0" lvl="2" indent="-274320">
              <a:buNone/>
            </a:pPr>
            <a:r>
              <a:rPr lang="en-US" sz="2400" i="0" dirty="0"/>
              <a:t>	- layouts can be nested to achieve combinations of features</a:t>
            </a:r>
            <a:r>
              <a:rPr lang="en-US" sz="2400" i="0" dirty="0" smtClean="0"/>
              <a:t>.</a:t>
            </a:r>
          </a:p>
          <a:p>
            <a:pPr marL="0" lvl="3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sz="2600" dirty="0" smtClean="0"/>
              <a:t>In the java code and XML 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an </a:t>
            </a:r>
            <a:r>
              <a:rPr lang="en-US" b="1" dirty="0" smtClean="0"/>
              <a:t>Activity</a:t>
            </a:r>
            <a:r>
              <a:rPr lang="en-US" dirty="0" smtClean="0"/>
              <a:t> is a ViewGroup.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various Layout class are also ViewGroups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widgets can be added to ViewGroup , which will then manage that widget’s positions/size 	behavior.</a:t>
            </a:r>
            <a:endParaRPr lang="en-US" dirty="0"/>
          </a:p>
          <a:p>
            <a:pPr marL="0" lvl="3" indent="0">
              <a:buNone/>
            </a:pPr>
            <a:r>
              <a:rPr lang="en-US" sz="2200" dirty="0" smtClean="0"/>
              <a:t>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ECC9-E439-4EEA-B0C7-B7CDBB50FA8E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(eXtensible </a:t>
            </a:r>
            <a:r>
              <a:rPr lang="en-US" dirty="0"/>
              <a:t>Markup </a:t>
            </a:r>
            <a:r>
              <a:rPr lang="en-US" dirty="0" smtClean="0"/>
              <a:t>Language)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XML</a:t>
            </a:r>
            <a:r>
              <a:rPr lang="en-US" dirty="0" smtClean="0"/>
              <a:t> : a language for describing hierarchical text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Uses tags that consist of element and attributes. Tags can be nested.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Some tag are opened and closed; others self closed.</a:t>
            </a:r>
          </a:p>
          <a:p>
            <a:pPr marL="4572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6656" y="6395030"/>
            <a:ext cx="4114800" cy="228600"/>
          </a:xfrm>
        </p:spPr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2" y="3573167"/>
            <a:ext cx="7295251" cy="624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2" y="4641662"/>
            <a:ext cx="5867045" cy="15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Linear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Relative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Constraint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Table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Absolute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Frame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Grid Layout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7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LinearLayout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Lays out views / widgets in a single 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Orientation of horizontal or vertical.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Items do not wrap if they reach edge of screen.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F2BED-9D90-402F-8C1E-DEBB0DF2E441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D63D2-AB5A-48E8-91A7-007FF807CA7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72" y="3449028"/>
            <a:ext cx="4123365" cy="312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833</TotalTime>
  <Words>999</Words>
  <Application>Microsoft Office PowerPoint</Application>
  <PresentationFormat>Widescreen</PresentationFormat>
  <Paragraphs>252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Wingdings</vt:lpstr>
      <vt:lpstr>Metropolitan</vt:lpstr>
      <vt:lpstr>Widgets and Layouts</vt:lpstr>
      <vt:lpstr>Android Widgets</vt:lpstr>
      <vt:lpstr>Button</vt:lpstr>
      <vt:lpstr>TextView</vt:lpstr>
      <vt:lpstr>Sizing and positioning</vt:lpstr>
      <vt:lpstr>ViewGroup as layout</vt:lpstr>
      <vt:lpstr>XML (eXtensible Markup Language)</vt:lpstr>
      <vt:lpstr>Types of layout</vt:lpstr>
      <vt:lpstr>LinearLayout</vt:lpstr>
      <vt:lpstr>LinearLayout : Example </vt:lpstr>
      <vt:lpstr>LinearLayout</vt:lpstr>
      <vt:lpstr>Gravity</vt:lpstr>
      <vt:lpstr>Weight</vt:lpstr>
      <vt:lpstr>Widget box model</vt:lpstr>
      <vt:lpstr>Sizing an individual widget</vt:lpstr>
      <vt:lpstr>Margin</vt:lpstr>
      <vt:lpstr>GridLayout</vt:lpstr>
      <vt:lpstr>GridLayout : Example</vt:lpstr>
      <vt:lpstr>GridLayout : Exercise</vt:lpstr>
      <vt:lpstr>GridLayout : Solution</vt:lpstr>
      <vt:lpstr>Nested Layout</vt:lpstr>
      <vt:lpstr>Nested Layout Exercise</vt:lpstr>
      <vt:lpstr>Solution</vt:lpstr>
      <vt:lpstr>RelativeLayout</vt:lpstr>
      <vt:lpstr>Relative anchor points</vt:lpstr>
      <vt:lpstr>Constraint Layout</vt:lpstr>
      <vt:lpstr>Constraint Layout</vt:lpstr>
      <vt:lpstr>EditText</vt:lpstr>
      <vt:lpstr>Hints</vt:lpstr>
      <vt:lpstr>Java Code</vt:lpstr>
      <vt:lpstr>Toast</vt:lpstr>
      <vt:lpstr>Positioning your Toast</vt:lpstr>
      <vt:lpstr>Click Event Using Interface</vt:lpstr>
      <vt:lpstr>Validation in EditText</vt:lpstr>
      <vt:lpstr>ScrollView</vt:lpstr>
      <vt:lpstr>RadioButton and RadioButton Group</vt:lpstr>
      <vt:lpstr>RadioButton : Example</vt:lpstr>
      <vt:lpstr>RadioButton : Java code</vt:lpstr>
      <vt:lpstr>Output</vt:lpstr>
      <vt:lpstr>ImageView</vt:lpstr>
      <vt:lpstr>Example</vt:lpstr>
      <vt:lpstr>Code</vt:lpstr>
      <vt:lpstr>Resources</vt:lpstr>
      <vt:lpstr>ImageButton</vt:lpstr>
    </vt:vector>
  </TitlesOfParts>
  <Company>Softwarica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Widgets</dc:title>
  <dc:creator>faculty</dc:creator>
  <cp:lastModifiedBy>faculty</cp:lastModifiedBy>
  <cp:revision>240</cp:revision>
  <dcterms:created xsi:type="dcterms:W3CDTF">2019-02-04T06:58:33Z</dcterms:created>
  <dcterms:modified xsi:type="dcterms:W3CDTF">2019-02-26T04:44:41Z</dcterms:modified>
</cp:coreProperties>
</file>